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65" r:id="rId2"/>
    <p:sldId id="466" r:id="rId3"/>
    <p:sldId id="467" r:id="rId4"/>
    <p:sldId id="468" r:id="rId5"/>
    <p:sldId id="469" r:id="rId6"/>
    <p:sldId id="470" r:id="rId7"/>
    <p:sldId id="471" r:id="rId8"/>
    <p:sldId id="472" r:id="rId9"/>
    <p:sldId id="473" r:id="rId10"/>
    <p:sldId id="476" r:id="rId11"/>
    <p:sldId id="475" r:id="rId12"/>
    <p:sldId id="474" r:id="rId13"/>
  </p:sldIdLst>
  <p:sldSz cx="12192000" cy="6858000"/>
  <p:notesSz cx="6802438" cy="9934575"/>
  <p:embeddedFontLst>
    <p:embeddedFont>
      <p:font typeface="굴림" panose="020B0600000101010101" pitchFamily="34" charset="-127"/>
      <p:regular r:id="rId16"/>
    </p:embeddedFon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id abbas" initials="sa" lastIdx="1" clrIdx="0">
    <p:extLst>
      <p:ext uri="{19B8F6BF-5375-455C-9EA6-DF929625EA0E}">
        <p15:presenceInfo xmlns:p15="http://schemas.microsoft.com/office/powerpoint/2012/main" userId="6ccb87fc07ec8cde" providerId="Windows Live"/>
      </p:ext>
    </p:extLst>
  </p:cmAuthor>
  <p:cmAuthor id="2" name="Faiz Ullah" initials="I" lastIdx="2" clrIdx="1">
    <p:extLst>
      <p:ext uri="{19B8F6BF-5375-455C-9EA6-DF929625EA0E}">
        <p15:presenceInfo xmlns:p15="http://schemas.microsoft.com/office/powerpoint/2012/main" userId="Faiz Ull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66"/>
    <a:srgbClr val="FF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D380C-80FF-4249-AEBD-B7D2CD041B93}" v="48" dt="2022-09-06T05:53:28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25" autoAdjust="0"/>
  </p:normalViewPr>
  <p:slideViewPr>
    <p:cSldViewPr snapToGrid="0" showGuides="1">
      <p:cViewPr varScale="1">
        <p:scale>
          <a:sx n="139" d="100"/>
          <a:sy n="139" d="100"/>
        </p:scale>
        <p:origin x="1056" y="72"/>
      </p:cViewPr>
      <p:guideLst>
        <p:guide orient="horz" pos="1480"/>
        <p:guide pos="302"/>
        <p:guide orient="horz" pos="4065"/>
        <p:guide orient="horz" pos="640"/>
      </p:guideLst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05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000DF5-A596-4D7C-B773-2F836A2A30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512" cy="498236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340F3-C742-4972-B464-57FBC115E2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3341" y="1"/>
            <a:ext cx="2947512" cy="498236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r">
              <a:defRPr sz="1200"/>
            </a:lvl1pPr>
          </a:lstStyle>
          <a:p>
            <a:fld id="{3DC0DF5D-BFAB-4A7D-B0E4-7658B43DA56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50A95-A560-445B-9D9F-559BE0492D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6339"/>
            <a:ext cx="2947512" cy="498236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29D22-87A9-4B4B-B0F2-02B0C3DB6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3341" y="9436339"/>
            <a:ext cx="2947512" cy="498236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r">
              <a:defRPr sz="1200"/>
            </a:lvl1pPr>
          </a:lstStyle>
          <a:p>
            <a:fld id="{DEEA6E5B-614F-4C13-A8CA-94BCF290B6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89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7723" cy="498454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1"/>
            <a:ext cx="2947723" cy="498454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r">
              <a:defRPr sz="1200"/>
            </a:lvl1pPr>
          </a:lstStyle>
          <a:p>
            <a:fld id="{D7FD3F5E-5B98-4945-8B55-8A860F31939C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57888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5" tIns="45693" rIns="91385" bIns="456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5"/>
            <a:ext cx="5441950" cy="3911739"/>
          </a:xfrm>
          <a:prstGeom prst="rect">
            <a:avLst/>
          </a:prstGeom>
        </p:spPr>
        <p:txBody>
          <a:bodyPr vert="horz" lIns="91385" tIns="45693" rIns="91385" bIns="4569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6123"/>
            <a:ext cx="2947723" cy="498453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r">
              <a:defRPr sz="1200"/>
            </a:lvl1pPr>
          </a:lstStyle>
          <a:p>
            <a:fld id="{18A4BE59-EB68-47D6-B27D-DD59192B57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854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9" name="Rectangle 1131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1846390" y="2074164"/>
            <a:ext cx="9566029" cy="7289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8" name="Line 1035">
            <a:extLst>
              <a:ext uri="{FF2B5EF4-FFF2-40B4-BE49-F238E27FC236}">
                <a16:creationId xmlns:a16="http://schemas.microsoft.com/office/drawing/2014/main" id="{B761C214-0A3E-4246-B036-A46E6AB17C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8266" y="2034486"/>
            <a:ext cx="11761486" cy="22306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 dirty="0"/>
          </a:p>
        </p:txBody>
      </p:sp>
      <p:sp>
        <p:nvSpPr>
          <p:cNvPr id="9" name="Rectangle 1036">
            <a:extLst>
              <a:ext uri="{FF2B5EF4-FFF2-40B4-BE49-F238E27FC236}">
                <a16:creationId xmlns:a16="http://schemas.microsoft.com/office/drawing/2014/main" id="{B85CEC7B-86B6-4317-9E1B-53116A7AB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4" y="705329"/>
            <a:ext cx="486794" cy="172428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lnSpc>
                <a:spcPct val="14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ko-KR" altLang="en-US" sz="1477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F232769-69F9-462C-BE71-8AB128DFC12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63178" y="3784145"/>
            <a:ext cx="3680883" cy="541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defRPr>
            </a:lvl1pPr>
          </a:lstStyle>
          <a:p>
            <a:pPr lvl="0"/>
            <a:fld id="{24B47D4B-D0AE-4EBC-916D-90DA6DACC77E}" type="datetime4">
              <a:rPr lang="en-US" altLang="ko-KR" smtClean="0"/>
              <a:t>February 22, 2018</a:t>
            </a:fld>
            <a:endParaRPr lang="ko-KR" altLang="en-US" dirty="0"/>
          </a:p>
        </p:txBody>
      </p:sp>
      <p:sp>
        <p:nvSpPr>
          <p:cNvPr id="17" name="Rectangle 1031">
            <a:extLst>
              <a:ext uri="{FF2B5EF4-FFF2-40B4-BE49-F238E27FC236}">
                <a16:creationId xmlns:a16="http://schemas.microsoft.com/office/drawing/2014/main" id="{C706BD25-7DED-4DF3-9854-E67E4899CC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9121" y="6431629"/>
            <a:ext cx="685376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/>
            <a:r>
              <a:rPr lang="en-US" altLang="ko-KR" sz="10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Copyright(c) 2022 Sejong University. All rights reserved.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EA7F470-EA0D-4AF5-B297-13CD4615023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610311" y="4342944"/>
            <a:ext cx="3028949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34C4C145-0425-4272-9E89-2B7098DF502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42870" y="736282"/>
            <a:ext cx="10839097" cy="128083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0070C0"/>
                </a:solidFill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8EDA20-B65C-4982-88A7-9192D90B6F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618" y="5952599"/>
            <a:ext cx="228600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835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9FE0AC9-3965-4C21-AA05-B38574495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168107"/>
            <a:ext cx="10879321" cy="446400"/>
          </a:xfrm>
          <a:prstGeom prst="rect">
            <a:avLst/>
          </a:prstGeom>
        </p:spPr>
        <p:txBody>
          <a:bodyPr anchor="ctr"/>
          <a:lstStyle>
            <a:lvl1pPr algn="r">
              <a:defRPr sz="320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This is contents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D9C5B-7C19-4FAE-9FA1-77CBC5312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644" y="1022350"/>
            <a:ext cx="10939549" cy="5221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487429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AF6DD-F50D-440F-9AD1-23729C1562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" y="6355333"/>
            <a:ext cx="2459605" cy="491921"/>
          </a:xfrm>
          <a:prstGeom prst="rect">
            <a:avLst/>
          </a:prstGeom>
        </p:spPr>
      </p:pic>
      <p:sp>
        <p:nvSpPr>
          <p:cNvPr id="1026" name="Line 168"/>
          <p:cNvSpPr>
            <a:spLocks noChangeShapeType="1"/>
          </p:cNvSpPr>
          <p:nvPr/>
        </p:nvSpPr>
        <p:spPr bwMode="auto">
          <a:xfrm>
            <a:off x="468922" y="6442329"/>
            <a:ext cx="1141827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350"/>
          </a:p>
        </p:txBody>
      </p:sp>
      <p:sp>
        <p:nvSpPr>
          <p:cNvPr id="1027" name="Rectangle 179"/>
          <p:cNvSpPr>
            <a:spLocks noChangeArrowheads="1"/>
          </p:cNvSpPr>
          <p:nvPr userDrawn="1"/>
        </p:nvSpPr>
        <p:spPr bwMode="auto">
          <a:xfrm>
            <a:off x="11355752" y="6573294"/>
            <a:ext cx="531447" cy="15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03288"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1pPr>
            <a:lvl2pPr marL="742950" indent="-285750" defTabSz="903288"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2pPr>
            <a:lvl3pPr marL="1143000" indent="-228600" defTabSz="903288"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3pPr>
            <a:lvl4pPr marL="1600200" indent="-228600" defTabSz="903288"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4pPr>
            <a:lvl5pPr marL="2057400" indent="-228600" defTabSz="903288"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체" charset="-127"/>
                <a:ea typeface="굴림체" charset="-127"/>
              </a:defRPr>
            </a:lvl9pPr>
          </a:lstStyle>
          <a:p>
            <a:pPr algn="r" fontAlgn="t">
              <a:lnSpc>
                <a:spcPct val="90000"/>
              </a:lnSpc>
              <a:defRPr/>
            </a:pPr>
            <a:fld id="{054E961C-E6D9-413B-A9A2-9B8515A8EE70}" type="slidenum">
              <a:rPr lang="en-US" altLang="ko-KR" sz="1100" smtClean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pPr algn="r" fontAlgn="t">
                <a:lnSpc>
                  <a:spcPct val="90000"/>
                </a:lnSpc>
                <a:defRPr/>
              </a:pPr>
              <a:t>‹#›</a:t>
            </a:fld>
            <a:r>
              <a:rPr lang="en-US" altLang="ko-KR" sz="11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/12</a:t>
            </a:r>
          </a:p>
        </p:txBody>
      </p:sp>
      <p:sp>
        <p:nvSpPr>
          <p:cNvPr id="1028" name="Line 187"/>
          <p:cNvSpPr>
            <a:spLocks noChangeShapeType="1"/>
          </p:cNvSpPr>
          <p:nvPr/>
        </p:nvSpPr>
        <p:spPr bwMode="auto">
          <a:xfrm>
            <a:off x="1" y="685800"/>
            <a:ext cx="1195621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350"/>
          </a:p>
        </p:txBody>
      </p:sp>
      <p:sp>
        <p:nvSpPr>
          <p:cNvPr id="1029" name="Rectangle 239"/>
          <p:cNvSpPr>
            <a:spLocks noChangeArrowheads="1"/>
          </p:cNvSpPr>
          <p:nvPr/>
        </p:nvSpPr>
        <p:spPr bwMode="auto">
          <a:xfrm>
            <a:off x="382663" y="152400"/>
            <a:ext cx="351692" cy="7874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9pPr>
          </a:lstStyle>
          <a:p>
            <a:pPr algn="ctr" eaLnBrk="1" latinLnBrk="1" hangingPunct="1">
              <a:lnSpc>
                <a:spcPct val="14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endParaRPr lang="ko-KR" altLang="en-US" sz="1200"/>
          </a:p>
        </p:txBody>
      </p:sp>
      <p:sp>
        <p:nvSpPr>
          <p:cNvPr id="1030" name="Rectangle 245"/>
          <p:cNvSpPr>
            <a:spLocks noChangeArrowheads="1"/>
          </p:cNvSpPr>
          <p:nvPr userDrawn="1"/>
        </p:nvSpPr>
        <p:spPr bwMode="auto">
          <a:xfrm>
            <a:off x="3284840" y="6524628"/>
            <a:ext cx="562232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defRPr kumimoji="1" sz="160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defRPr>
            </a:lvl9pPr>
          </a:lstStyle>
          <a:p>
            <a:pPr algn="ctr" eaLnBrk="1" latinLnBrk="1" hangingPunct="1"/>
            <a:r>
              <a:rPr lang="en-US" altLang="ko-KR" sz="105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Copyright(c) 2022 Sejong University.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507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ransition spd="med">
    <p:pull/>
  </p:transition>
  <p:hf hdr="0" ftr="0" dt="0"/>
  <p:txStyles>
    <p:titleStyle>
      <a:lvl1pPr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342900"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685800"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028700"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371600" algn="ctr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57175" indent="-257175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w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100">
          <a:solidFill>
            <a:schemeClr val="tx1"/>
          </a:solidFill>
          <a:latin typeface="+mn-lt"/>
          <a:ea typeface="+mn-ea"/>
        </a:defRPr>
      </a:lvl2pPr>
      <a:lvl3pPr marL="81438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l"/>
        <a:defRPr kumimoji="1" sz="1800">
          <a:solidFill>
            <a:schemeClr val="tx1"/>
          </a:solidFill>
          <a:latin typeface="+mn-lt"/>
          <a:ea typeface="+mn-ea"/>
        </a:defRPr>
      </a:lvl3pPr>
      <a:lvl4pPr marL="1071563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w"/>
        <a:defRPr kumimoji="1" sz="1500">
          <a:solidFill>
            <a:schemeClr val="tx1"/>
          </a:solidFill>
          <a:latin typeface="+mn-lt"/>
          <a:ea typeface="+mn-ea"/>
        </a:defRPr>
      </a:lvl4pPr>
      <a:lvl5pPr marL="132873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167163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01453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235743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2700338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5EC097B-E3F0-4168-9B0F-A0C2FDF0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869" y="727238"/>
            <a:ext cx="10874559" cy="1280834"/>
          </a:xfrm>
        </p:spPr>
        <p:txBody>
          <a:bodyPr wrap="square"/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800" kern="2400" dirty="0">
                <a:ea typeface="MS Mincho" panose="02020609040205080304" pitchFamily="49" charset="-128"/>
              </a:rPr>
              <a:t>Exploration of Test image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9BE98F1-9C76-493F-B3E2-42F276138208}"/>
              </a:ext>
            </a:extLst>
          </p:cNvPr>
          <p:cNvSpPr txBox="1">
            <a:spLocks/>
          </p:cNvSpPr>
          <p:nvPr/>
        </p:nvSpPr>
        <p:spPr>
          <a:xfrm>
            <a:off x="754197" y="1850599"/>
            <a:ext cx="10874559" cy="1280834"/>
          </a:xfrm>
          <a:prstGeom prst="rect">
            <a:avLst/>
          </a:prstGeom>
        </p:spPr>
        <p:txBody>
          <a:bodyPr wrap="square" anchor="ctr"/>
          <a:lstStyle>
            <a:lvl1pPr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 b="1">
                <a:solidFill>
                  <a:srgbClr val="0070C0"/>
                </a:solidFill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defRPr>
            </a:lvl1pPr>
            <a:lvl2pPr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342900"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685800"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028700"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371600" algn="ctr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000" kern="2400" dirty="0"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7C929-AE9D-31A2-8B24-813475D47F2E}"/>
              </a:ext>
            </a:extLst>
          </p:cNvPr>
          <p:cNvSpPr txBox="1"/>
          <p:nvPr/>
        </p:nvSpPr>
        <p:spPr>
          <a:xfrm>
            <a:off x="4929780" y="3173185"/>
            <a:ext cx="23324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FAIZ ULLAH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faiz@sju.ac.kr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ID: 21150032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06,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0BF96-8769-F332-37A4-94C5B433F9E4}"/>
              </a:ext>
            </a:extLst>
          </p:cNvPr>
          <p:cNvSpPr txBox="1"/>
          <p:nvPr/>
        </p:nvSpPr>
        <p:spPr>
          <a:xfrm>
            <a:off x="2130552" y="2253996"/>
            <a:ext cx="93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Effects of already lossy compressed images for evaluating lossy compression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407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CE5E-7A16-4CBC-FD25-58FCA52C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Kodak Test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65350-7DB0-1BE7-5CC1-6A705974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022350"/>
            <a:ext cx="10789412" cy="4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4EF0-95A6-61D8-B997-E8E0AED8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AI test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9B01-237E-EC5F-A796-6D7445E0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3" y="959222"/>
            <a:ext cx="10851545" cy="51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B84D-69A5-6FCD-B569-AEA55D2E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AIC3 Test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0EED-8E9F-8F22-DFB4-82B2CC0E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14" y="1619533"/>
            <a:ext cx="8116306" cy="34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2AA2-6EF5-41B1-A334-CFF75C27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68D18-AF88-443D-8247-54679FB3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827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estion mark stock illustration. Illustration of help - 20881124">
            <a:extLst>
              <a:ext uri="{FF2B5EF4-FFF2-40B4-BE49-F238E27FC236}">
                <a16:creationId xmlns:a16="http://schemas.microsoft.com/office/drawing/2014/main" id="{1510F929-5C62-9782-1D9A-8DC1A768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6" y="2689400"/>
            <a:ext cx="978126" cy="101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B14AE-DE5B-B04C-48B0-1808D2EC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F5248-D52A-13E1-4CF0-495F2E980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645" y="1022350"/>
            <a:ext cx="10528900" cy="5221288"/>
          </a:xfrm>
        </p:spPr>
        <p:txBody>
          <a:bodyPr/>
          <a:lstStyle/>
          <a:p>
            <a:pPr latinLnBrk="0"/>
            <a:r>
              <a:rPr lang="en-US" dirty="0"/>
              <a:t>For Subjective test (Flicker method by Afnan), We are using test images that are already in JPEG (.jpg) format.</a:t>
            </a:r>
          </a:p>
          <a:p>
            <a:pPr latinLnBrk="0"/>
            <a:r>
              <a:rPr lang="en-US" dirty="0"/>
              <a:t>Afnan’s Experimental Setup is shown in figure  below.</a:t>
            </a:r>
          </a:p>
          <a:p>
            <a:pPr latinLnBrk="0"/>
            <a:endParaRPr lang="en-US" dirty="0"/>
          </a:p>
          <a:p>
            <a:pPr latinLnBrk="0"/>
            <a:r>
              <a:rPr lang="en-US" i="1" dirty="0"/>
              <a:t>Question : Is it fair to use test images that are already passed through some lossy compression algorithm?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465CE7-25B9-B945-1A97-2F37EF04538A}"/>
              </a:ext>
            </a:extLst>
          </p:cNvPr>
          <p:cNvGrpSpPr/>
          <p:nvPr/>
        </p:nvGrpSpPr>
        <p:grpSpPr>
          <a:xfrm>
            <a:off x="2607288" y="3592615"/>
            <a:ext cx="6390408" cy="2394991"/>
            <a:chOff x="1008503" y="3416466"/>
            <a:chExt cx="6555527" cy="241666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1F33AD1-AC22-32E4-C345-C8482019DEC5}"/>
                </a:ext>
              </a:extLst>
            </p:cNvPr>
            <p:cNvSpPr/>
            <p:nvPr/>
          </p:nvSpPr>
          <p:spPr bwMode="auto">
            <a:xfrm>
              <a:off x="1008503" y="4494276"/>
              <a:ext cx="975745" cy="54864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 (Q)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5C988B-36D8-AEBB-1E7C-9F8DC7531E2D}"/>
                </a:ext>
              </a:extLst>
            </p:cNvPr>
            <p:cNvSpPr/>
            <p:nvPr/>
          </p:nvSpPr>
          <p:spPr bwMode="auto">
            <a:xfrm>
              <a:off x="2495896" y="4494276"/>
              <a:ext cx="850392" cy="54864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.bmp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C8291E3-EE89-9BD3-3A7B-0C7434212778}"/>
                </a:ext>
              </a:extLst>
            </p:cNvPr>
            <p:cNvSpPr/>
            <p:nvPr/>
          </p:nvSpPr>
          <p:spPr bwMode="auto">
            <a:xfrm>
              <a:off x="4627972" y="4494276"/>
              <a:ext cx="850392" cy="54864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5362706-4F43-DF04-B6C9-687DC286C92E}"/>
                </a:ext>
              </a:extLst>
            </p:cNvPr>
            <p:cNvSpPr/>
            <p:nvPr/>
          </p:nvSpPr>
          <p:spPr bwMode="auto">
            <a:xfrm>
              <a:off x="6713638" y="4494276"/>
              <a:ext cx="850392" cy="54864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.bmp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BFDF9-06E7-97D4-8187-DB9ECB84DD91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1984248" y="4768597"/>
              <a:ext cx="51164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79F434-C090-F229-BF6C-3FB40E03D731}"/>
                </a:ext>
              </a:extLst>
            </p:cNvPr>
            <p:cNvCxnSpPr>
              <a:stCxn id="5" idx="3"/>
              <a:endCxn id="6" idx="1"/>
            </p:cNvCxnSpPr>
            <p:nvPr/>
          </p:nvCxnSpPr>
          <p:spPr bwMode="auto">
            <a:xfrm>
              <a:off x="3346288" y="4768596"/>
              <a:ext cx="128168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A5135A-E75F-7C7A-19D4-C02B6A45AB1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 bwMode="auto">
            <a:xfrm>
              <a:off x="5478364" y="4768596"/>
              <a:ext cx="123527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CC048-3A3E-29C8-EB3F-859EA00B9E0F}"/>
                </a:ext>
              </a:extLst>
            </p:cNvPr>
            <p:cNvSpPr txBox="1"/>
            <p:nvPr/>
          </p:nvSpPr>
          <p:spPr>
            <a:xfrm>
              <a:off x="3614167" y="4568541"/>
              <a:ext cx="6995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49D286-FCD3-3E5D-7FBD-3AA5A1E6D991}"/>
                </a:ext>
              </a:extLst>
            </p:cNvPr>
            <p:cNvSpPr txBox="1"/>
            <p:nvPr/>
          </p:nvSpPr>
          <p:spPr>
            <a:xfrm>
              <a:off x="5695951" y="4568541"/>
              <a:ext cx="6995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55A467-7ECE-0F27-CAD0-FA00C77BDCA9}"/>
                </a:ext>
              </a:extLst>
            </p:cNvPr>
            <p:cNvSpPr txBox="1"/>
            <p:nvPr/>
          </p:nvSpPr>
          <p:spPr>
            <a:xfrm>
              <a:off x="3637372" y="4768596"/>
              <a:ext cx="7608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F84B67-E681-3941-0A63-941126373446}"/>
                </a:ext>
              </a:extLst>
            </p:cNvPr>
            <p:cNvSpPr txBox="1"/>
            <p:nvPr/>
          </p:nvSpPr>
          <p:spPr>
            <a:xfrm>
              <a:off x="5769448" y="4726335"/>
              <a:ext cx="6995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134AD95-49E4-CC25-F50A-A6A868D3ECD8}"/>
                </a:ext>
              </a:extLst>
            </p:cNvPr>
            <p:cNvSpPr/>
            <p:nvPr/>
          </p:nvSpPr>
          <p:spPr bwMode="auto">
            <a:xfrm>
              <a:off x="4313683" y="5481091"/>
              <a:ext cx="1554480" cy="35204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Objective Metrices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6B50218-C6B0-A195-3A35-363C564CB87E}"/>
                </a:ext>
              </a:extLst>
            </p:cNvPr>
            <p:cNvCxnSpPr>
              <a:stCxn id="5" idx="2"/>
              <a:endCxn id="18" idx="1"/>
            </p:cNvCxnSpPr>
            <p:nvPr/>
          </p:nvCxnSpPr>
          <p:spPr bwMode="auto">
            <a:xfrm rot="16200000" flipH="1">
              <a:off x="3310289" y="4653718"/>
              <a:ext cx="614197" cy="1392591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833734E-A3CD-66F0-6E2B-6F0987D4E725}"/>
                </a:ext>
              </a:extLst>
            </p:cNvPr>
            <p:cNvCxnSpPr>
              <a:stCxn id="7" idx="2"/>
              <a:endCxn id="18" idx="3"/>
            </p:cNvCxnSpPr>
            <p:nvPr/>
          </p:nvCxnSpPr>
          <p:spPr bwMode="auto">
            <a:xfrm rot="5400000">
              <a:off x="6196401" y="4714679"/>
              <a:ext cx="614197" cy="1270671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A106766-50DE-2FAF-FAFB-3F4F631E5562}"/>
                </a:ext>
              </a:extLst>
            </p:cNvPr>
            <p:cNvSpPr/>
            <p:nvPr/>
          </p:nvSpPr>
          <p:spPr bwMode="auto">
            <a:xfrm>
              <a:off x="4381500" y="3416466"/>
              <a:ext cx="1314451" cy="6271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체" pitchFamily="49" charset="-127"/>
                  <a:ea typeface="굴림체" pitchFamily="49" charset="-127"/>
                </a:rPr>
                <a:t>Flicker test </a:t>
              </a:r>
            </a:p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체" pitchFamily="49" charset="-127"/>
                  <a:ea typeface="굴림체" pitchFamily="49" charset="-127"/>
                </a:rPr>
                <a:t>Image Viewer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698D924-B598-33E9-3AA9-41DD816EF42C}"/>
                </a:ext>
              </a:extLst>
            </p:cNvPr>
            <p:cNvCxnSpPr>
              <a:stCxn id="7" idx="0"/>
              <a:endCxn id="25" idx="3"/>
            </p:cNvCxnSpPr>
            <p:nvPr/>
          </p:nvCxnSpPr>
          <p:spPr bwMode="auto">
            <a:xfrm rot="16200000" flipV="1">
              <a:off x="6035263" y="3390704"/>
              <a:ext cx="764260" cy="1442883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CD5990-D115-46C4-BBFF-E337D5B6C1BD}"/>
                </a:ext>
              </a:extLst>
            </p:cNvPr>
            <p:cNvCxnSpPr>
              <a:stCxn id="5" idx="0"/>
              <a:endCxn id="25" idx="1"/>
            </p:cNvCxnSpPr>
            <p:nvPr/>
          </p:nvCxnSpPr>
          <p:spPr bwMode="auto">
            <a:xfrm rot="5400000" flipH="1" flipV="1">
              <a:off x="3269166" y="3381942"/>
              <a:ext cx="764260" cy="146040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8167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E9F4-AE77-6B9F-0C9C-CD555652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DE9A-DC3C-FC81-F6D0-B7C6C6EA4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see the affect of using already lossy compressed images for such test, the following experiment is performed.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XY_Qvalues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60:10:100;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YZ_Qvalues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30:5:100;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5DF30F-B98F-F059-C4F1-C58A4B17122D}"/>
              </a:ext>
            </a:extLst>
          </p:cNvPr>
          <p:cNvGrpSpPr/>
          <p:nvPr/>
        </p:nvGrpSpPr>
        <p:grpSpPr>
          <a:xfrm>
            <a:off x="1129284" y="3745992"/>
            <a:ext cx="8756904" cy="2007362"/>
            <a:chOff x="1046988" y="3828288"/>
            <a:chExt cx="8756904" cy="20073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54B6BB-7159-22A1-2C96-275DA7201DD7}"/>
                </a:ext>
              </a:extLst>
            </p:cNvPr>
            <p:cNvSpPr/>
            <p:nvPr/>
          </p:nvSpPr>
          <p:spPr bwMode="auto">
            <a:xfrm>
              <a:off x="1046988" y="3828288"/>
              <a:ext cx="126644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X (raw)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CA862-4D94-59A1-69AE-2A05E2A41802}"/>
                </a:ext>
              </a:extLst>
            </p:cNvPr>
            <p:cNvSpPr/>
            <p:nvPr/>
          </p:nvSpPr>
          <p:spPr bwMode="auto">
            <a:xfrm>
              <a:off x="3297936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96419B-1EAE-BCF2-344E-FBD31283B5EF}"/>
                </a:ext>
              </a:extLst>
            </p:cNvPr>
            <p:cNvSpPr/>
            <p:nvPr/>
          </p:nvSpPr>
          <p:spPr bwMode="auto">
            <a:xfrm>
              <a:off x="4991100" y="3828288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Y (raw)</a:t>
              </a: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3C9432-235E-1A73-CC88-9D72D6DB658B}"/>
                </a:ext>
              </a:extLst>
            </p:cNvPr>
            <p:cNvSpPr/>
            <p:nvPr/>
          </p:nvSpPr>
          <p:spPr bwMode="auto">
            <a:xfrm>
              <a:off x="6957060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99F83D-DB72-3C61-A211-2D6CFBD09CF6}"/>
                </a:ext>
              </a:extLst>
            </p:cNvPr>
            <p:cNvSpPr/>
            <p:nvPr/>
          </p:nvSpPr>
          <p:spPr bwMode="auto">
            <a:xfrm>
              <a:off x="8819388" y="3831336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6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Z (raw)</a:t>
              </a: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06996E-4433-7F22-F8C3-5D35D8FFD1E7}"/>
                </a:ext>
              </a:extLst>
            </p:cNvPr>
            <p:cNvCxnSpPr>
              <a:stCxn id="4" idx="3"/>
              <a:endCxn id="5" idx="1"/>
            </p:cNvCxnSpPr>
            <p:nvPr/>
          </p:nvCxnSpPr>
          <p:spPr bwMode="auto">
            <a:xfrm>
              <a:off x="2313432" y="4100322"/>
              <a:ext cx="98450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97E6132-CA74-2B67-67DE-26DBBDF3AB4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 bwMode="auto">
            <a:xfrm>
              <a:off x="4178808" y="4100322"/>
              <a:ext cx="81229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C9D174-0C98-A747-53BD-AE175866BCD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 bwMode="auto">
            <a:xfrm>
              <a:off x="5975604" y="4100322"/>
              <a:ext cx="98145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BD5392-7FE1-0E44-B34C-AA43B563DF2A}"/>
                </a:ext>
              </a:extLst>
            </p:cNvPr>
            <p:cNvCxnSpPr>
              <a:stCxn id="7" idx="3"/>
              <a:endCxn id="8" idx="1"/>
            </p:cNvCxnSpPr>
            <p:nvPr/>
          </p:nvCxnSpPr>
          <p:spPr bwMode="auto">
            <a:xfrm>
              <a:off x="7837932" y="4100322"/>
              <a:ext cx="981456" cy="30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304926-46B3-B9A6-F77E-54C9F679EE74}"/>
                </a:ext>
              </a:extLst>
            </p:cNvPr>
            <p:cNvSpPr txBox="1"/>
            <p:nvPr/>
          </p:nvSpPr>
          <p:spPr>
            <a:xfrm>
              <a:off x="2481927" y="3934256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7E8C48-8577-8E18-5CB6-6B2F215C4AD1}"/>
                </a:ext>
              </a:extLst>
            </p:cNvPr>
            <p:cNvSpPr txBox="1"/>
            <p:nvPr/>
          </p:nvSpPr>
          <p:spPr>
            <a:xfrm>
              <a:off x="2514277" y="4100322"/>
              <a:ext cx="74172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908F78-9208-0903-B9DA-6632C298BDEA}"/>
                </a:ext>
              </a:extLst>
            </p:cNvPr>
            <p:cNvSpPr txBox="1"/>
            <p:nvPr/>
          </p:nvSpPr>
          <p:spPr>
            <a:xfrm>
              <a:off x="6142527" y="4132516"/>
              <a:ext cx="74172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4EF866-18CA-16AE-FA84-62CF48ED6C68}"/>
                </a:ext>
              </a:extLst>
            </p:cNvPr>
            <p:cNvSpPr txBox="1"/>
            <p:nvPr/>
          </p:nvSpPr>
          <p:spPr>
            <a:xfrm>
              <a:off x="4209716" y="3934256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D4843E-9BB3-AAED-87C9-C3BD73D9C99F}"/>
                </a:ext>
              </a:extLst>
            </p:cNvPr>
            <p:cNvSpPr txBox="1"/>
            <p:nvPr/>
          </p:nvSpPr>
          <p:spPr>
            <a:xfrm>
              <a:off x="6020631" y="3934256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62764F-79E7-6716-17D5-45027EB0A66C}"/>
                </a:ext>
              </a:extLst>
            </p:cNvPr>
            <p:cNvSpPr txBox="1"/>
            <p:nvPr/>
          </p:nvSpPr>
          <p:spPr>
            <a:xfrm>
              <a:off x="7896584" y="3934256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E5B6D9-1AE6-9987-9680-0580C491A700}"/>
                </a:ext>
              </a:extLst>
            </p:cNvPr>
            <p:cNvSpPr txBox="1"/>
            <p:nvPr/>
          </p:nvSpPr>
          <p:spPr>
            <a:xfrm>
              <a:off x="4250551" y="4100322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831098-3468-CD61-6667-F8EA48CD4744}"/>
                </a:ext>
              </a:extLst>
            </p:cNvPr>
            <p:cNvSpPr txBox="1"/>
            <p:nvPr/>
          </p:nvSpPr>
          <p:spPr>
            <a:xfrm>
              <a:off x="7938516" y="4100322"/>
              <a:ext cx="681897" cy="19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ED63732-6576-9AE7-CF33-ECB5CBCE37B9}"/>
                </a:ext>
              </a:extLst>
            </p:cNvPr>
            <p:cNvSpPr/>
            <p:nvPr/>
          </p:nvSpPr>
          <p:spPr bwMode="auto">
            <a:xfrm>
              <a:off x="6791706" y="4610290"/>
              <a:ext cx="121158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400"/>
                <a:t>Metrices Y-Z</a:t>
              </a:r>
              <a:endParaRPr lang="en-US" sz="14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8D1A04-D695-BB49-7D61-4B948CF9DD5E}"/>
                </a:ext>
              </a:extLst>
            </p:cNvPr>
            <p:cNvSpPr/>
            <p:nvPr/>
          </p:nvSpPr>
          <p:spPr bwMode="auto">
            <a:xfrm>
              <a:off x="4991100" y="5399786"/>
              <a:ext cx="127254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400" dirty="0"/>
                <a:t>Metrices X-Z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446F3C9-59CF-40CE-C069-F43599A1DD8B}"/>
                </a:ext>
              </a:extLst>
            </p:cNvPr>
            <p:cNvSpPr/>
            <p:nvPr/>
          </p:nvSpPr>
          <p:spPr bwMode="auto">
            <a:xfrm>
              <a:off x="3130885" y="4600288"/>
              <a:ext cx="1249091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400" dirty="0"/>
                <a:t>Metrices X-Y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26A6D2C-7CB8-35C5-2C75-B266D8E3CC87}"/>
                </a:ext>
              </a:extLst>
            </p:cNvPr>
            <p:cNvCxnSpPr>
              <a:stCxn id="8" idx="2"/>
              <a:endCxn id="29" idx="3"/>
            </p:cNvCxnSpPr>
            <p:nvPr/>
          </p:nvCxnSpPr>
          <p:spPr bwMode="auto">
            <a:xfrm rot="5400000">
              <a:off x="8431054" y="3947636"/>
              <a:ext cx="452818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9D7D0EC-EC66-7940-E669-CC1BF09893C4}"/>
                </a:ext>
              </a:extLst>
            </p:cNvPr>
            <p:cNvCxnSpPr>
              <a:stCxn id="6" idx="2"/>
              <a:endCxn id="29" idx="1"/>
            </p:cNvCxnSpPr>
            <p:nvPr/>
          </p:nvCxnSpPr>
          <p:spPr bwMode="auto">
            <a:xfrm rot="16200000" flipH="1">
              <a:off x="5909596" y="3946112"/>
              <a:ext cx="455866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041DC06-4FF4-5E56-5A10-48F1BB685D02}"/>
                </a:ext>
              </a:extLst>
            </p:cNvPr>
            <p:cNvCxnSpPr>
              <a:stCxn id="4" idx="2"/>
              <a:endCxn id="31" idx="1"/>
            </p:cNvCxnSpPr>
            <p:nvPr/>
          </p:nvCxnSpPr>
          <p:spPr bwMode="auto">
            <a:xfrm rot="16200000" flipH="1">
              <a:off x="2182615" y="3869950"/>
              <a:ext cx="445864" cy="1450675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A788FE8-230B-FE3A-26FD-512A8C87189A}"/>
                </a:ext>
              </a:extLst>
            </p:cNvPr>
            <p:cNvCxnSpPr>
              <a:stCxn id="6" idx="2"/>
              <a:endCxn id="31" idx="3"/>
            </p:cNvCxnSpPr>
            <p:nvPr/>
          </p:nvCxnSpPr>
          <p:spPr bwMode="auto">
            <a:xfrm rot="5400000">
              <a:off x="4708732" y="4043600"/>
              <a:ext cx="445864" cy="1103376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7D8389A1-04E5-1028-ED07-87B80D96B81E}"/>
                </a:ext>
              </a:extLst>
            </p:cNvPr>
            <p:cNvCxnSpPr>
              <a:stCxn id="4" idx="2"/>
              <a:endCxn id="30" idx="1"/>
            </p:cNvCxnSpPr>
            <p:nvPr/>
          </p:nvCxnSpPr>
          <p:spPr bwMode="auto">
            <a:xfrm rot="16200000" flipH="1">
              <a:off x="2712974" y="3339592"/>
              <a:ext cx="1245362" cy="331089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02875D35-2B85-62A1-C2BB-43D8FB0BDE54}"/>
                </a:ext>
              </a:extLst>
            </p:cNvPr>
            <p:cNvCxnSpPr>
              <a:stCxn id="8" idx="2"/>
              <a:endCxn id="30" idx="3"/>
            </p:cNvCxnSpPr>
            <p:nvPr/>
          </p:nvCxnSpPr>
          <p:spPr bwMode="auto">
            <a:xfrm rot="5400000">
              <a:off x="7166483" y="3472561"/>
              <a:ext cx="1242314" cy="304800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39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0A8E-5B84-1BD9-52DB-AFB4818B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picture containing text, map, indoor&#10;&#10;Description automatically generated">
            <a:extLst>
              <a:ext uri="{FF2B5EF4-FFF2-40B4-BE49-F238E27FC236}">
                <a16:creationId xmlns:a16="http://schemas.microsoft.com/office/drawing/2014/main" id="{FAA7306E-9D28-5AF7-A9C4-F8560E8F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4" y="733980"/>
            <a:ext cx="7181650" cy="40937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68271A-8479-F95C-2C7F-D62E20DED19F}"/>
              </a:ext>
            </a:extLst>
          </p:cNvPr>
          <p:cNvGrpSpPr/>
          <p:nvPr/>
        </p:nvGrpSpPr>
        <p:grpSpPr>
          <a:xfrm>
            <a:off x="1879092" y="5111495"/>
            <a:ext cx="7406640" cy="1285789"/>
            <a:chOff x="1046988" y="3828288"/>
            <a:chExt cx="8756904" cy="20073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2AF84-2B14-A4E1-AE09-B5008A804A75}"/>
                </a:ext>
              </a:extLst>
            </p:cNvPr>
            <p:cNvSpPr/>
            <p:nvPr/>
          </p:nvSpPr>
          <p:spPr bwMode="auto">
            <a:xfrm>
              <a:off x="1046988" y="3828288"/>
              <a:ext cx="126644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X (raw)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5E0724-7D76-7C53-EC4D-773E847729C9}"/>
                </a:ext>
              </a:extLst>
            </p:cNvPr>
            <p:cNvSpPr/>
            <p:nvPr/>
          </p:nvSpPr>
          <p:spPr bwMode="auto">
            <a:xfrm>
              <a:off x="3297936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5EEA7-9D4C-5A2C-1C5B-577E2B3C014E}"/>
                </a:ext>
              </a:extLst>
            </p:cNvPr>
            <p:cNvSpPr/>
            <p:nvPr/>
          </p:nvSpPr>
          <p:spPr bwMode="auto">
            <a:xfrm>
              <a:off x="4991100" y="3828288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Y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EEA2AE-31E8-EE5D-8173-F6EA4F27210F}"/>
                </a:ext>
              </a:extLst>
            </p:cNvPr>
            <p:cNvSpPr/>
            <p:nvPr/>
          </p:nvSpPr>
          <p:spPr bwMode="auto">
            <a:xfrm>
              <a:off x="6957060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398E9B-A4DA-C4ED-D0A3-E66E51AC4918}"/>
                </a:ext>
              </a:extLst>
            </p:cNvPr>
            <p:cNvSpPr/>
            <p:nvPr/>
          </p:nvSpPr>
          <p:spPr bwMode="auto">
            <a:xfrm>
              <a:off x="8819388" y="3831336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Z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804F80-9307-AE2A-5ECA-8AE22F4E0A53}"/>
                </a:ext>
              </a:extLst>
            </p:cNvPr>
            <p:cNvCxnSpPr>
              <a:stCxn id="7" idx="3"/>
              <a:endCxn id="8" idx="1"/>
            </p:cNvCxnSpPr>
            <p:nvPr/>
          </p:nvCxnSpPr>
          <p:spPr bwMode="auto">
            <a:xfrm>
              <a:off x="2313432" y="4100322"/>
              <a:ext cx="98450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9874BBB-FB8A-9645-940E-C1CE724C21BF}"/>
                </a:ext>
              </a:extLst>
            </p:cNvPr>
            <p:cNvCxnSpPr>
              <a:stCxn id="8" idx="3"/>
              <a:endCxn id="9" idx="1"/>
            </p:cNvCxnSpPr>
            <p:nvPr/>
          </p:nvCxnSpPr>
          <p:spPr bwMode="auto">
            <a:xfrm>
              <a:off x="4178808" y="4100322"/>
              <a:ext cx="81229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F5A83D-330A-01C5-DF50-0D94AC24AA41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 bwMode="auto">
            <a:xfrm>
              <a:off x="5975604" y="4100322"/>
              <a:ext cx="98145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EC7FE2-E90E-63E6-244B-FD343B3D2F1F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7837932" y="4100322"/>
              <a:ext cx="981456" cy="30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EE5E6-21F3-781F-E0B8-0D5048AE0BD6}"/>
                </a:ext>
              </a:extLst>
            </p:cNvPr>
            <p:cNvSpPr txBox="1"/>
            <p:nvPr/>
          </p:nvSpPr>
          <p:spPr>
            <a:xfrm>
              <a:off x="2481927" y="3898567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73FDC9-839F-8735-46D1-C09446BDF0CE}"/>
                </a:ext>
              </a:extLst>
            </p:cNvPr>
            <p:cNvSpPr txBox="1"/>
            <p:nvPr/>
          </p:nvSpPr>
          <p:spPr>
            <a:xfrm>
              <a:off x="2481845" y="4071771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59AD3-1371-2314-3080-08CF701FEA3D}"/>
                </a:ext>
              </a:extLst>
            </p:cNvPr>
            <p:cNvSpPr txBox="1"/>
            <p:nvPr/>
          </p:nvSpPr>
          <p:spPr>
            <a:xfrm>
              <a:off x="6034418" y="4096827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DC87B-1A96-C879-AE03-BD3660834F30}"/>
                </a:ext>
              </a:extLst>
            </p:cNvPr>
            <p:cNvSpPr txBox="1"/>
            <p:nvPr/>
          </p:nvSpPr>
          <p:spPr>
            <a:xfrm>
              <a:off x="4231338" y="3884291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0FE8FD-CEEC-8B7A-8AAF-8B55C2462E98}"/>
                </a:ext>
              </a:extLst>
            </p:cNvPr>
            <p:cNvSpPr txBox="1"/>
            <p:nvPr/>
          </p:nvSpPr>
          <p:spPr>
            <a:xfrm>
              <a:off x="6063875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DD48-BD65-4536-7BC1-16A90CD2CB03}"/>
                </a:ext>
              </a:extLst>
            </p:cNvPr>
            <p:cNvSpPr txBox="1"/>
            <p:nvPr/>
          </p:nvSpPr>
          <p:spPr>
            <a:xfrm>
              <a:off x="7896584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5591B-7ECD-B961-DE6C-1DC8EB9617B6}"/>
                </a:ext>
              </a:extLst>
            </p:cNvPr>
            <p:cNvSpPr txBox="1"/>
            <p:nvPr/>
          </p:nvSpPr>
          <p:spPr>
            <a:xfrm>
              <a:off x="4250551" y="4086047"/>
              <a:ext cx="558821" cy="26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167E01-94C5-C706-D0D3-243346735AC6}"/>
                </a:ext>
              </a:extLst>
            </p:cNvPr>
            <p:cNvSpPr txBox="1"/>
            <p:nvPr/>
          </p:nvSpPr>
          <p:spPr>
            <a:xfrm>
              <a:off x="7938516" y="410032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4ACC75B-ECC9-5723-1CEA-01AC86EC1083}"/>
                </a:ext>
              </a:extLst>
            </p:cNvPr>
            <p:cNvSpPr/>
            <p:nvPr/>
          </p:nvSpPr>
          <p:spPr bwMode="auto">
            <a:xfrm>
              <a:off x="6791706" y="4610290"/>
              <a:ext cx="121158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/>
                <a:t>Metrices Y-Z</a:t>
              </a:r>
              <a:endParaRPr lang="en-US" sz="11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A66362F-A8EC-E9F2-473A-06C3A35EA406}"/>
                </a:ext>
              </a:extLst>
            </p:cNvPr>
            <p:cNvSpPr/>
            <p:nvPr/>
          </p:nvSpPr>
          <p:spPr bwMode="auto">
            <a:xfrm>
              <a:off x="4991100" y="5399786"/>
              <a:ext cx="127254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X-Z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7426B3F-CD64-C754-9510-09C3557EF6FD}"/>
                </a:ext>
              </a:extLst>
            </p:cNvPr>
            <p:cNvSpPr/>
            <p:nvPr/>
          </p:nvSpPr>
          <p:spPr bwMode="auto">
            <a:xfrm>
              <a:off x="3130885" y="4600288"/>
              <a:ext cx="1249091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X-Y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07A03B7-EE87-0696-5FC0-626601287B5D}"/>
                </a:ext>
              </a:extLst>
            </p:cNvPr>
            <p:cNvCxnSpPr>
              <a:stCxn id="11" idx="2"/>
              <a:endCxn id="24" idx="3"/>
            </p:cNvCxnSpPr>
            <p:nvPr/>
          </p:nvCxnSpPr>
          <p:spPr bwMode="auto">
            <a:xfrm rot="5400000">
              <a:off x="8431054" y="3947636"/>
              <a:ext cx="452818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D2DA8E3E-6789-5008-00F1-EF18CC34CD0C}"/>
                </a:ext>
              </a:extLst>
            </p:cNvPr>
            <p:cNvCxnSpPr>
              <a:stCxn id="9" idx="2"/>
              <a:endCxn id="24" idx="1"/>
            </p:cNvCxnSpPr>
            <p:nvPr/>
          </p:nvCxnSpPr>
          <p:spPr bwMode="auto">
            <a:xfrm rot="16200000" flipH="1">
              <a:off x="5909596" y="3946112"/>
              <a:ext cx="455866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2D2D0224-C53B-04AB-35B8-BCAEFE05973F}"/>
                </a:ext>
              </a:extLst>
            </p:cNvPr>
            <p:cNvCxnSpPr>
              <a:stCxn id="7" idx="2"/>
              <a:endCxn id="26" idx="1"/>
            </p:cNvCxnSpPr>
            <p:nvPr/>
          </p:nvCxnSpPr>
          <p:spPr bwMode="auto">
            <a:xfrm rot="16200000" flipH="1">
              <a:off x="2182615" y="3869950"/>
              <a:ext cx="445864" cy="1450675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AF6352D1-DF3C-5D7B-B235-7F81985B5B14}"/>
                </a:ext>
              </a:extLst>
            </p:cNvPr>
            <p:cNvCxnSpPr>
              <a:stCxn id="9" idx="2"/>
              <a:endCxn id="26" idx="3"/>
            </p:cNvCxnSpPr>
            <p:nvPr/>
          </p:nvCxnSpPr>
          <p:spPr bwMode="auto">
            <a:xfrm rot="5400000">
              <a:off x="4708732" y="4043600"/>
              <a:ext cx="445864" cy="1103376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B48CEE03-4539-5BCB-7900-ECE796DC03EB}"/>
                </a:ext>
              </a:extLst>
            </p:cNvPr>
            <p:cNvCxnSpPr>
              <a:stCxn id="7" idx="2"/>
              <a:endCxn id="25" idx="1"/>
            </p:cNvCxnSpPr>
            <p:nvPr/>
          </p:nvCxnSpPr>
          <p:spPr bwMode="auto">
            <a:xfrm rot="16200000" flipH="1">
              <a:off x="2712974" y="3339592"/>
              <a:ext cx="1245362" cy="331089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5D306B39-82A2-4925-C534-2EA9F9B4D3E0}"/>
                </a:ext>
              </a:extLst>
            </p:cNvPr>
            <p:cNvCxnSpPr>
              <a:stCxn id="11" idx="2"/>
              <a:endCxn id="25" idx="3"/>
            </p:cNvCxnSpPr>
            <p:nvPr/>
          </p:nvCxnSpPr>
          <p:spPr bwMode="auto">
            <a:xfrm rot="5400000">
              <a:off x="7166483" y="3472561"/>
              <a:ext cx="1242314" cy="304800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28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B215-ABD7-DBC7-499B-7FD1BC67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D848EC3-BBAD-A854-25A5-2716CC63A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02" y="932668"/>
            <a:ext cx="5908406" cy="35207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874314-4AAC-324F-8145-59D5D2F73E51}"/>
              </a:ext>
            </a:extLst>
          </p:cNvPr>
          <p:cNvGrpSpPr/>
          <p:nvPr/>
        </p:nvGrpSpPr>
        <p:grpSpPr>
          <a:xfrm>
            <a:off x="2244852" y="4928615"/>
            <a:ext cx="7406640" cy="1285789"/>
            <a:chOff x="1046988" y="3828288"/>
            <a:chExt cx="8756904" cy="20073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50F33D-029A-1917-66A2-B7E4108405BF}"/>
                </a:ext>
              </a:extLst>
            </p:cNvPr>
            <p:cNvSpPr/>
            <p:nvPr/>
          </p:nvSpPr>
          <p:spPr bwMode="auto">
            <a:xfrm>
              <a:off x="1046988" y="3828288"/>
              <a:ext cx="126644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X (raw)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F785C-285C-94BC-FFBB-6598AE514AC6}"/>
                </a:ext>
              </a:extLst>
            </p:cNvPr>
            <p:cNvSpPr/>
            <p:nvPr/>
          </p:nvSpPr>
          <p:spPr bwMode="auto">
            <a:xfrm>
              <a:off x="3297936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501B6A-34B2-6091-90B8-9CC8C9AFB0E3}"/>
                </a:ext>
              </a:extLst>
            </p:cNvPr>
            <p:cNvSpPr/>
            <p:nvPr/>
          </p:nvSpPr>
          <p:spPr bwMode="auto">
            <a:xfrm>
              <a:off x="4991100" y="3828288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Y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835E47-EAAA-9CA5-5C73-6188B2F0E4D7}"/>
                </a:ext>
              </a:extLst>
            </p:cNvPr>
            <p:cNvSpPr/>
            <p:nvPr/>
          </p:nvSpPr>
          <p:spPr bwMode="auto">
            <a:xfrm>
              <a:off x="6957060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B576D9-D94B-DEDD-0D4A-F7DAC858A74F}"/>
                </a:ext>
              </a:extLst>
            </p:cNvPr>
            <p:cNvSpPr/>
            <p:nvPr/>
          </p:nvSpPr>
          <p:spPr bwMode="auto">
            <a:xfrm>
              <a:off x="8819388" y="3831336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Z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FF29EB-421F-B0B0-87CF-524861D8B6E4}"/>
                </a:ext>
              </a:extLst>
            </p:cNvPr>
            <p:cNvCxnSpPr>
              <a:stCxn id="7" idx="3"/>
              <a:endCxn id="8" idx="1"/>
            </p:cNvCxnSpPr>
            <p:nvPr/>
          </p:nvCxnSpPr>
          <p:spPr bwMode="auto">
            <a:xfrm>
              <a:off x="2313432" y="4100322"/>
              <a:ext cx="98450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9E8B49-1412-7D6D-DDFE-0A13D5ECAEE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 bwMode="auto">
            <a:xfrm>
              <a:off x="4178808" y="4100322"/>
              <a:ext cx="81229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426F60D-D4ED-DA4F-490A-0A4DAB6AB702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 bwMode="auto">
            <a:xfrm>
              <a:off x="5975604" y="4100322"/>
              <a:ext cx="98145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146D1D-1DA3-9D1C-AD80-C065C884321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7837932" y="4100322"/>
              <a:ext cx="981456" cy="30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3E17A8-64DF-C38F-E7FF-00D51B8B9DBA}"/>
                </a:ext>
              </a:extLst>
            </p:cNvPr>
            <p:cNvSpPr txBox="1"/>
            <p:nvPr/>
          </p:nvSpPr>
          <p:spPr>
            <a:xfrm>
              <a:off x="2481927" y="3898567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1C9DAD-2968-AFCD-B1C3-303201612096}"/>
                </a:ext>
              </a:extLst>
            </p:cNvPr>
            <p:cNvSpPr txBox="1"/>
            <p:nvPr/>
          </p:nvSpPr>
          <p:spPr>
            <a:xfrm>
              <a:off x="2481845" y="4071771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305590-CBD6-26B2-FA66-12A3B2F0FDCA}"/>
                </a:ext>
              </a:extLst>
            </p:cNvPr>
            <p:cNvSpPr txBox="1"/>
            <p:nvPr/>
          </p:nvSpPr>
          <p:spPr>
            <a:xfrm>
              <a:off x="6034418" y="4096827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C78C71-4A3D-ADE9-C06C-4D8D66252F40}"/>
                </a:ext>
              </a:extLst>
            </p:cNvPr>
            <p:cNvSpPr txBox="1"/>
            <p:nvPr/>
          </p:nvSpPr>
          <p:spPr>
            <a:xfrm>
              <a:off x="4231338" y="3884291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AADDB9-056B-7B23-2339-E5F58ADCA31C}"/>
                </a:ext>
              </a:extLst>
            </p:cNvPr>
            <p:cNvSpPr txBox="1"/>
            <p:nvPr/>
          </p:nvSpPr>
          <p:spPr>
            <a:xfrm>
              <a:off x="6063875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D9F1B8-A35A-A712-E3BB-049ACD2D3CD7}"/>
                </a:ext>
              </a:extLst>
            </p:cNvPr>
            <p:cNvSpPr txBox="1"/>
            <p:nvPr/>
          </p:nvSpPr>
          <p:spPr>
            <a:xfrm>
              <a:off x="7896584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7F4F0D-3EB1-317E-5C65-418A48C86AAB}"/>
                </a:ext>
              </a:extLst>
            </p:cNvPr>
            <p:cNvSpPr txBox="1"/>
            <p:nvPr/>
          </p:nvSpPr>
          <p:spPr>
            <a:xfrm>
              <a:off x="4250551" y="4086047"/>
              <a:ext cx="558821" cy="26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2152AA-D76A-E1BF-743A-6549BAFFDBCC}"/>
                </a:ext>
              </a:extLst>
            </p:cNvPr>
            <p:cNvSpPr txBox="1"/>
            <p:nvPr/>
          </p:nvSpPr>
          <p:spPr>
            <a:xfrm>
              <a:off x="7938516" y="410032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E8F344C-91E3-F8F3-E422-B38D6673B8EE}"/>
                </a:ext>
              </a:extLst>
            </p:cNvPr>
            <p:cNvSpPr/>
            <p:nvPr/>
          </p:nvSpPr>
          <p:spPr bwMode="auto">
            <a:xfrm>
              <a:off x="6791706" y="4610290"/>
              <a:ext cx="121158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/>
                <a:t>Metrices Y-Z</a:t>
              </a:r>
              <a:endParaRPr lang="en-US" sz="11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04B9D39-907A-CE05-7A46-32EC9C7E1F73}"/>
                </a:ext>
              </a:extLst>
            </p:cNvPr>
            <p:cNvSpPr/>
            <p:nvPr/>
          </p:nvSpPr>
          <p:spPr bwMode="auto">
            <a:xfrm>
              <a:off x="4991100" y="5399786"/>
              <a:ext cx="127254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X-Z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F84E42-8AF3-8C00-D1D5-96947C26F9DC}"/>
                </a:ext>
              </a:extLst>
            </p:cNvPr>
            <p:cNvSpPr/>
            <p:nvPr/>
          </p:nvSpPr>
          <p:spPr bwMode="auto">
            <a:xfrm>
              <a:off x="3130885" y="4600288"/>
              <a:ext cx="1249091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X-Y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1BB030E-DEB0-0D03-6542-1DE3C7F257D4}"/>
                </a:ext>
              </a:extLst>
            </p:cNvPr>
            <p:cNvCxnSpPr>
              <a:stCxn id="11" idx="2"/>
              <a:endCxn id="24" idx="3"/>
            </p:cNvCxnSpPr>
            <p:nvPr/>
          </p:nvCxnSpPr>
          <p:spPr bwMode="auto">
            <a:xfrm rot="5400000">
              <a:off x="8431054" y="3947636"/>
              <a:ext cx="452818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BCAE6C5-84D5-127F-82D2-26B2596EED5C}"/>
                </a:ext>
              </a:extLst>
            </p:cNvPr>
            <p:cNvCxnSpPr>
              <a:stCxn id="9" idx="2"/>
              <a:endCxn id="24" idx="1"/>
            </p:cNvCxnSpPr>
            <p:nvPr/>
          </p:nvCxnSpPr>
          <p:spPr bwMode="auto">
            <a:xfrm rot="16200000" flipH="1">
              <a:off x="5909596" y="3946112"/>
              <a:ext cx="455866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0B1F61-31DF-CA97-D5CF-4B3186BDC0F5}"/>
                </a:ext>
              </a:extLst>
            </p:cNvPr>
            <p:cNvCxnSpPr>
              <a:stCxn id="7" idx="2"/>
              <a:endCxn id="26" idx="1"/>
            </p:cNvCxnSpPr>
            <p:nvPr/>
          </p:nvCxnSpPr>
          <p:spPr bwMode="auto">
            <a:xfrm rot="16200000" flipH="1">
              <a:off x="2182615" y="3869950"/>
              <a:ext cx="445864" cy="1450675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5ECDD5C-069B-0D6F-7688-8787C0662CD0}"/>
                </a:ext>
              </a:extLst>
            </p:cNvPr>
            <p:cNvCxnSpPr>
              <a:stCxn id="9" idx="2"/>
              <a:endCxn id="26" idx="3"/>
            </p:cNvCxnSpPr>
            <p:nvPr/>
          </p:nvCxnSpPr>
          <p:spPr bwMode="auto">
            <a:xfrm rot="5400000">
              <a:off x="4708732" y="4043600"/>
              <a:ext cx="445864" cy="1103376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8FF27E2-5D24-2D7D-7E8A-E5AFC2C2841F}"/>
                </a:ext>
              </a:extLst>
            </p:cNvPr>
            <p:cNvCxnSpPr>
              <a:stCxn id="7" idx="2"/>
              <a:endCxn id="25" idx="1"/>
            </p:cNvCxnSpPr>
            <p:nvPr/>
          </p:nvCxnSpPr>
          <p:spPr bwMode="auto">
            <a:xfrm rot="16200000" flipH="1">
              <a:off x="2712974" y="3339592"/>
              <a:ext cx="1245362" cy="331089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5A48EDAD-04B6-CAD4-634A-EAEB1351C9A9}"/>
                </a:ext>
              </a:extLst>
            </p:cNvPr>
            <p:cNvCxnSpPr>
              <a:stCxn id="11" idx="2"/>
              <a:endCxn id="25" idx="3"/>
            </p:cNvCxnSpPr>
            <p:nvPr/>
          </p:nvCxnSpPr>
          <p:spPr bwMode="auto">
            <a:xfrm rot="5400000">
              <a:off x="7166483" y="3472561"/>
              <a:ext cx="1242314" cy="304800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36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E082-199C-9250-EC05-850AAE41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8012B3A-F19E-C79A-9196-5F78A835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27" y="773450"/>
            <a:ext cx="7644385" cy="41269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D5B31A-DC8B-31B2-1091-E662DA49A613}"/>
              </a:ext>
            </a:extLst>
          </p:cNvPr>
          <p:cNvGrpSpPr/>
          <p:nvPr/>
        </p:nvGrpSpPr>
        <p:grpSpPr>
          <a:xfrm>
            <a:off x="1879092" y="5111495"/>
            <a:ext cx="7406640" cy="1285789"/>
            <a:chOff x="1046988" y="3828288"/>
            <a:chExt cx="8756904" cy="20073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F4FB8B-C082-50DC-0A93-027A62ED3FB4}"/>
                </a:ext>
              </a:extLst>
            </p:cNvPr>
            <p:cNvSpPr/>
            <p:nvPr/>
          </p:nvSpPr>
          <p:spPr bwMode="auto">
            <a:xfrm>
              <a:off x="1046988" y="3828288"/>
              <a:ext cx="126644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X (raw)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BEC454-2B1F-3AF3-7AAB-471F4AA9D5EC}"/>
                </a:ext>
              </a:extLst>
            </p:cNvPr>
            <p:cNvSpPr/>
            <p:nvPr/>
          </p:nvSpPr>
          <p:spPr bwMode="auto">
            <a:xfrm>
              <a:off x="3297936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31DCD2-D4F2-46C9-A939-8E5F2DC819B5}"/>
                </a:ext>
              </a:extLst>
            </p:cNvPr>
            <p:cNvSpPr/>
            <p:nvPr/>
          </p:nvSpPr>
          <p:spPr bwMode="auto">
            <a:xfrm>
              <a:off x="4991100" y="3828288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Y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1ED28-A076-0D77-9773-A77FD046A4C3}"/>
                </a:ext>
              </a:extLst>
            </p:cNvPr>
            <p:cNvSpPr/>
            <p:nvPr/>
          </p:nvSpPr>
          <p:spPr bwMode="auto">
            <a:xfrm>
              <a:off x="6957060" y="3828288"/>
              <a:ext cx="880872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.jpg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A8B235-49DC-6ACF-69E2-D2C505A4560F}"/>
                </a:ext>
              </a:extLst>
            </p:cNvPr>
            <p:cNvSpPr/>
            <p:nvPr/>
          </p:nvSpPr>
          <p:spPr bwMode="auto">
            <a:xfrm>
              <a:off x="8819388" y="3831336"/>
              <a:ext cx="984504" cy="5440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sz="1200" dirty="0">
                  <a:latin typeface="Calibri" panose="020F0502020204030204" pitchFamily="34" charset="0"/>
                  <a:ea typeface="굴림체" pitchFamily="49" charset="-127"/>
                  <a:cs typeface="Calibri" panose="020F0502020204030204" pitchFamily="34" charset="0"/>
                </a:rPr>
                <a:t>Z (raw)</a:t>
              </a:r>
              <a:endPara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굴림체" pitchFamily="49" charset="-127"/>
                <a:cs typeface="Calibri" panose="020F050202020403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571702-F8E3-4924-C1FD-78A2AED8DEE3}"/>
                </a:ext>
              </a:extLst>
            </p:cNvPr>
            <p:cNvCxnSpPr>
              <a:stCxn id="7" idx="3"/>
              <a:endCxn id="8" idx="1"/>
            </p:cNvCxnSpPr>
            <p:nvPr/>
          </p:nvCxnSpPr>
          <p:spPr bwMode="auto">
            <a:xfrm>
              <a:off x="2313432" y="4100322"/>
              <a:ext cx="98450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19AA76-9208-53BF-4FB2-DFB1CC357D2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 bwMode="auto">
            <a:xfrm>
              <a:off x="4178808" y="4100322"/>
              <a:ext cx="81229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89EDB5-4CCC-CB2B-75BF-9A5EFE5D589C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 bwMode="auto">
            <a:xfrm>
              <a:off x="5975604" y="4100322"/>
              <a:ext cx="98145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7E3533-2F5B-D360-5C25-E36A2F7A83F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7837932" y="4100322"/>
              <a:ext cx="981456" cy="30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F582CF-BF30-2C0F-15AF-7CC269A384DC}"/>
                </a:ext>
              </a:extLst>
            </p:cNvPr>
            <p:cNvSpPr txBox="1"/>
            <p:nvPr/>
          </p:nvSpPr>
          <p:spPr>
            <a:xfrm>
              <a:off x="2481927" y="3898567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33DFB4-95E6-705A-5A54-4F842E69B65B}"/>
                </a:ext>
              </a:extLst>
            </p:cNvPr>
            <p:cNvSpPr txBox="1"/>
            <p:nvPr/>
          </p:nvSpPr>
          <p:spPr>
            <a:xfrm>
              <a:off x="2481845" y="4071771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C5B535-1934-870A-EF0D-878F34A99DDE}"/>
                </a:ext>
              </a:extLst>
            </p:cNvPr>
            <p:cNvSpPr txBox="1"/>
            <p:nvPr/>
          </p:nvSpPr>
          <p:spPr>
            <a:xfrm>
              <a:off x="6034418" y="4096827"/>
              <a:ext cx="741728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cjpeg.exe (Q)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AE8D7-DD6C-4469-B6D2-2A78E4D28206}"/>
                </a:ext>
              </a:extLst>
            </p:cNvPr>
            <p:cNvSpPr txBox="1"/>
            <p:nvPr/>
          </p:nvSpPr>
          <p:spPr>
            <a:xfrm>
              <a:off x="4231338" y="3884291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C09FD-E0D5-F7CC-3EE5-C23596DE2598}"/>
                </a:ext>
              </a:extLst>
            </p:cNvPr>
            <p:cNvSpPr txBox="1"/>
            <p:nvPr/>
          </p:nvSpPr>
          <p:spPr>
            <a:xfrm>
              <a:off x="6063875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9F2C81-4C47-10E1-3DA3-51AD7CE88CBD}"/>
                </a:ext>
              </a:extLst>
            </p:cNvPr>
            <p:cNvSpPr txBox="1"/>
            <p:nvPr/>
          </p:nvSpPr>
          <p:spPr>
            <a:xfrm>
              <a:off x="7896584" y="387715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libjpegturbo</a:t>
              </a:r>
              <a:endParaRPr lang="en-US" sz="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FB6DB1-31EC-F6D7-1A37-814E5415CAF8}"/>
                </a:ext>
              </a:extLst>
            </p:cNvPr>
            <p:cNvSpPr txBox="1"/>
            <p:nvPr/>
          </p:nvSpPr>
          <p:spPr>
            <a:xfrm>
              <a:off x="4250551" y="4086047"/>
              <a:ext cx="558821" cy="26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239F29-C065-C2CB-5D8E-FDC734F50AC0}"/>
                </a:ext>
              </a:extLst>
            </p:cNvPr>
            <p:cNvSpPr txBox="1"/>
            <p:nvPr/>
          </p:nvSpPr>
          <p:spPr>
            <a:xfrm>
              <a:off x="7938516" y="4100323"/>
              <a:ext cx="681897" cy="22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latin typeface="Calibri" panose="020F0502020204030204" pitchFamily="34" charset="0"/>
                  <a:cs typeface="Calibri" panose="020F0502020204030204" pitchFamily="34" charset="0"/>
                </a:rPr>
                <a:t>djpeg.exe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0BF4860-F502-4387-B98B-7772C7A48215}"/>
                </a:ext>
              </a:extLst>
            </p:cNvPr>
            <p:cNvSpPr/>
            <p:nvPr/>
          </p:nvSpPr>
          <p:spPr bwMode="auto">
            <a:xfrm>
              <a:off x="6791706" y="4610290"/>
              <a:ext cx="121158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/>
                <a:t>Metrices Y-Z</a:t>
              </a:r>
              <a:endParaRPr lang="en-US" sz="11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C6F8D1B-DE25-D70E-3587-F7CB602D0575}"/>
                </a:ext>
              </a:extLst>
            </p:cNvPr>
            <p:cNvSpPr/>
            <p:nvPr/>
          </p:nvSpPr>
          <p:spPr bwMode="auto">
            <a:xfrm>
              <a:off x="4991100" y="5399786"/>
              <a:ext cx="1272540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X-Z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62DDBE-C8E5-208F-CBAF-FB2034660CB2}"/>
                </a:ext>
              </a:extLst>
            </p:cNvPr>
            <p:cNvSpPr/>
            <p:nvPr/>
          </p:nvSpPr>
          <p:spPr bwMode="auto">
            <a:xfrm>
              <a:off x="3130885" y="4600288"/>
              <a:ext cx="1249091" cy="43586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100" dirty="0"/>
                <a:t>Metrices X-Y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4DE9810C-FD3F-F57B-76C3-0AD71A996176}"/>
                </a:ext>
              </a:extLst>
            </p:cNvPr>
            <p:cNvCxnSpPr>
              <a:stCxn id="11" idx="2"/>
              <a:endCxn id="24" idx="3"/>
            </p:cNvCxnSpPr>
            <p:nvPr/>
          </p:nvCxnSpPr>
          <p:spPr bwMode="auto">
            <a:xfrm rot="5400000">
              <a:off x="8431054" y="3947636"/>
              <a:ext cx="452818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D998547-85D3-2251-DB09-0D9BCD8A83AF}"/>
                </a:ext>
              </a:extLst>
            </p:cNvPr>
            <p:cNvCxnSpPr>
              <a:stCxn id="9" idx="2"/>
              <a:endCxn id="24" idx="1"/>
            </p:cNvCxnSpPr>
            <p:nvPr/>
          </p:nvCxnSpPr>
          <p:spPr bwMode="auto">
            <a:xfrm rot="16200000" flipH="1">
              <a:off x="5909596" y="3946112"/>
              <a:ext cx="455866" cy="1308354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397AC462-AE09-3362-3F19-A8F49456D568}"/>
                </a:ext>
              </a:extLst>
            </p:cNvPr>
            <p:cNvCxnSpPr>
              <a:stCxn id="7" idx="2"/>
              <a:endCxn id="26" idx="1"/>
            </p:cNvCxnSpPr>
            <p:nvPr/>
          </p:nvCxnSpPr>
          <p:spPr bwMode="auto">
            <a:xfrm rot="16200000" flipH="1">
              <a:off x="2182615" y="3869950"/>
              <a:ext cx="445864" cy="1450675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640161DB-8CF2-892D-4687-161C7B0FE92F}"/>
                </a:ext>
              </a:extLst>
            </p:cNvPr>
            <p:cNvCxnSpPr>
              <a:stCxn id="9" idx="2"/>
              <a:endCxn id="26" idx="3"/>
            </p:cNvCxnSpPr>
            <p:nvPr/>
          </p:nvCxnSpPr>
          <p:spPr bwMode="auto">
            <a:xfrm rot="5400000">
              <a:off x="4708732" y="4043600"/>
              <a:ext cx="445864" cy="1103376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C97D371-15D5-31D3-CB08-E2DB6991EAB6}"/>
                </a:ext>
              </a:extLst>
            </p:cNvPr>
            <p:cNvCxnSpPr>
              <a:stCxn id="7" idx="2"/>
              <a:endCxn id="25" idx="1"/>
            </p:cNvCxnSpPr>
            <p:nvPr/>
          </p:nvCxnSpPr>
          <p:spPr bwMode="auto">
            <a:xfrm rot="16200000" flipH="1">
              <a:off x="2712974" y="3339592"/>
              <a:ext cx="1245362" cy="331089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BBFDB4D-F2A2-09FA-9743-BA907A7A6DDC}"/>
                </a:ext>
              </a:extLst>
            </p:cNvPr>
            <p:cNvCxnSpPr>
              <a:stCxn id="11" idx="2"/>
              <a:endCxn id="25" idx="3"/>
            </p:cNvCxnSpPr>
            <p:nvPr/>
          </p:nvCxnSpPr>
          <p:spPr bwMode="auto">
            <a:xfrm rot="5400000">
              <a:off x="7166483" y="3472561"/>
              <a:ext cx="1242314" cy="3048000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59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C56-90E9-0A1B-FFC0-31442A95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09D7E-3712-634F-F33B-F9B7EBFB2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PSNR Results in X-Y compression doesn’t  go above 46dB.</a:t>
            </a:r>
          </a:p>
          <a:p>
            <a:r>
              <a:rPr lang="en-US" dirty="0"/>
              <a:t>PSNR Results in Y-Z compression goes above 50dB.</a:t>
            </a:r>
          </a:p>
          <a:p>
            <a:r>
              <a:rPr lang="en-US" dirty="0"/>
              <a:t>PSNR Results in X-Z compression remains under 40dB and become saturated for the Q-values greater than Q-value of X-Y compression.</a:t>
            </a:r>
          </a:p>
          <a:p>
            <a:r>
              <a:rPr lang="en-US" dirty="0"/>
              <a:t>Highly fluctuated and irregular PSNR plot.</a:t>
            </a:r>
          </a:p>
          <a:p>
            <a:r>
              <a:rPr lang="en-US" dirty="0"/>
              <a:t>Irregular bpp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0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9840-47E0-AE72-77D6-7DFF93A5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0C20-8553-11EB-4AE2-14E0800A3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belief that :</a:t>
            </a:r>
          </a:p>
          <a:p>
            <a:pPr lvl="1"/>
            <a:r>
              <a:rPr lang="en-US" dirty="0"/>
              <a:t>Using already lossy compressed images should not be used for flicker test.</a:t>
            </a:r>
          </a:p>
          <a:p>
            <a:pPr lvl="1"/>
            <a:endParaRPr lang="en-US" dirty="0"/>
          </a:p>
          <a:p>
            <a:r>
              <a:rPr lang="en-US" dirty="0"/>
              <a:t>My Suggestion is to use on of the following test sets.</a:t>
            </a:r>
          </a:p>
          <a:p>
            <a:pPr lvl="1"/>
            <a:r>
              <a:rPr lang="en-US" dirty="0"/>
              <a:t>Kodak test images</a:t>
            </a:r>
          </a:p>
          <a:p>
            <a:pPr lvl="1"/>
            <a:r>
              <a:rPr lang="en-US" dirty="0"/>
              <a:t>JPEG AI test images</a:t>
            </a:r>
          </a:p>
          <a:p>
            <a:pPr lvl="1"/>
            <a:r>
              <a:rPr lang="en-US" dirty="0"/>
              <a:t>JPEG AIC3 test images</a:t>
            </a:r>
          </a:p>
        </p:txBody>
      </p:sp>
      <p:pic>
        <p:nvPicPr>
          <p:cNvPr id="1026" name="Picture 2" descr="Common Opportunities to Build Rigor: Move from 'agree/disagree' to  'develop' | Teach Like a Champion">
            <a:extLst>
              <a:ext uri="{FF2B5EF4-FFF2-40B4-BE49-F238E27FC236}">
                <a16:creationId xmlns:a16="http://schemas.microsoft.com/office/drawing/2014/main" id="{49643178-1CE6-5969-C1B3-AEB579EA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248" y="4201667"/>
            <a:ext cx="1901562" cy="123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9116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직선과 네모">
  <a:themeElements>
    <a:clrScheme name="사용자 지정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FF6600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사용자 지정 2">
      <a:majorFont>
        <a:latin typeface="HY헤드라인M"/>
        <a:ea typeface="HY헤드라인M"/>
        <a:cs typeface=""/>
      </a:majorFont>
      <a:minorFont>
        <a:latin typeface="Arial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4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체" pitchFamily="49" charset="-127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4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체" pitchFamily="49" charset="-127"/>
            <a:ea typeface="굴림체" pitchFamily="49" charset="-127"/>
          </a:defRPr>
        </a:defPPr>
      </a:lstStyle>
    </a:lnDef>
  </a:objectDefaults>
  <a:extraClrSchemeLst>
    <a:extraClrScheme>
      <a:clrScheme name="직선과 네모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직선과 네모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직선과 네모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직선과 네모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프레젠테이션1" id="{3BADDFC9-D435-437E-AF8F-4B924E478A36}" vid="{AE7DAEF1-F2B1-4D2A-B7D7-D564DF610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of Next Gen 360-degree Ikram </Template>
  <TotalTime>83392</TotalTime>
  <Words>437</Words>
  <Application>Microsoft Office PowerPoint</Application>
  <PresentationFormat>Widescreen</PresentationFormat>
  <Paragraphs>117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Times New Roman</vt:lpstr>
      <vt:lpstr>굴림체</vt:lpstr>
      <vt:lpstr>Calibri</vt:lpstr>
      <vt:lpstr>Arial</vt:lpstr>
      <vt:lpstr>굴림</vt:lpstr>
      <vt:lpstr>Courier New</vt:lpstr>
      <vt:lpstr>Wingdings</vt:lpstr>
      <vt:lpstr>맑은 고딕</vt:lpstr>
      <vt:lpstr>직선과 네모</vt:lpstr>
      <vt:lpstr>Exploration of Test image</vt:lpstr>
      <vt:lpstr>Contents</vt:lpstr>
      <vt:lpstr>Introduction</vt:lpstr>
      <vt:lpstr>Experimental Setup</vt:lpstr>
      <vt:lpstr>Results</vt:lpstr>
      <vt:lpstr>Results</vt:lpstr>
      <vt:lpstr>Results</vt:lpstr>
      <vt:lpstr>Discussion</vt:lpstr>
      <vt:lpstr>Conclusion</vt:lpstr>
      <vt:lpstr>Kodak Test Images</vt:lpstr>
      <vt:lpstr>JPEG AI test Images</vt:lpstr>
      <vt:lpstr>JPEG AIC3 Test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DL-Based Hologram Compression Presentation for Class</dc:title>
  <dc:creator>Faiz Ullah</dc:creator>
  <cp:keywords>Class Presentation</cp:keywords>
  <cp:lastModifiedBy>FAIZULLAH</cp:lastModifiedBy>
  <cp:revision>1034</cp:revision>
  <cp:lastPrinted>2021-08-04T02:25:25Z</cp:lastPrinted>
  <dcterms:created xsi:type="dcterms:W3CDTF">2018-03-09T10:43:42Z</dcterms:created>
  <dcterms:modified xsi:type="dcterms:W3CDTF">2022-09-06T05:55:19Z</dcterms:modified>
</cp:coreProperties>
</file>